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3"/>
  </p:notesMasterIdLst>
  <p:handoutMasterIdLst>
    <p:handoutMasterId r:id="rId14"/>
  </p:handoutMasterIdLst>
  <p:sldIdLst>
    <p:sldId id="258" r:id="rId5"/>
    <p:sldId id="385" r:id="rId6"/>
    <p:sldId id="417" r:id="rId7"/>
    <p:sldId id="418" r:id="rId8"/>
    <p:sldId id="388" r:id="rId9"/>
    <p:sldId id="389" r:id="rId10"/>
    <p:sldId id="390" r:id="rId11"/>
    <p:sldId id="275" r:id="rId12"/>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90144" autoAdjust="0"/>
  </p:normalViewPr>
  <p:slideViewPr>
    <p:cSldViewPr>
      <p:cViewPr>
        <p:scale>
          <a:sx n="50" d="100"/>
          <a:sy n="50" d="100"/>
        </p:scale>
        <p:origin x="-102" y="-1062"/>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frequency domain analysis for data converters.  </a:t>
            </a:r>
            <a:r>
              <a:rPr lang="en-US" dirty="0" smtClean="0"/>
              <a:t>This video introduces</a:t>
            </a:r>
            <a:r>
              <a:rPr lang="en-US" baseline="0" dirty="0" smtClean="0"/>
              <a:t> the concept of frequency domain aliasing.  The alias is an error source that we want to avoid or minimize.  The video also covers how an anti-aliasing filter can be used to minimize aliasing errors.</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22">
              <a:defRPr/>
            </a:pPr>
            <a:r>
              <a:rPr lang="en-US" dirty="0" smtClean="0"/>
              <a:t>In</a:t>
            </a:r>
            <a:r>
              <a:rPr lang="en-US" baseline="0" dirty="0" smtClean="0"/>
              <a:t> a very general sense, aliasing is an error signal that is detected when the sampling system cannot sample fast enough to properly monitor the system.  You many have noticed when looking at the spokes of a spinning wheel, it appears that the wheel is moving very slowly or even backwards when you know it is moving forwards very quickly.  This optical illusion happens because your eye is a sampling system that cannot perceive the rapid forward spinning motion.  Your eye is seeing an alias signal.  </a:t>
            </a:r>
            <a:r>
              <a:rPr lang="en-US" dirty="0" smtClean="0"/>
              <a:t>Here we introduce the concept of aliasing</a:t>
            </a:r>
            <a:r>
              <a:rPr lang="en-US" baseline="0" dirty="0" smtClean="0"/>
              <a:t> for data converters in both the time domain and frequency domain.  On the left hand side you can see time domain aliasing.  The input signal is a 900kHz sine wave shown in red.  The data converter is sampling at 1Msps, so each dot on the red curve represents </a:t>
            </a:r>
            <a:r>
              <a:rPr lang="en-US" u="sng" baseline="0" dirty="0" smtClean="0"/>
              <a:t>a</a:t>
            </a:r>
            <a:r>
              <a:rPr lang="en-US" baseline="0" dirty="0" smtClean="0"/>
              <a:t> sample of the input signal.  Connecting the dot’s for each input sample shows the blue alias signal.  The point is that looking at the sampled data it appears that we have a completely different signal at 100kHz.  This erroneous signal is called an alias.  For data converters you will get an alias signal whenever the input signal exceeds one half the sampling rate.  This frequency limitation is called the Nyquist rate, and can be thought of as the “speed limit” for the data converter.  Exceeding the Nyquist rate will always result in an alias signal, so care must be taken to assure that the input signal is band limited to less than the Nyquist rate.</a:t>
            </a:r>
          </a:p>
          <a:p>
            <a:pPr defTabSz="915722">
              <a:defRPr/>
            </a:pPr>
            <a:endParaRPr lang="en-US" baseline="0" dirty="0" smtClean="0"/>
          </a:p>
          <a:p>
            <a:pPr defTabSz="915722">
              <a:defRPr/>
            </a:pPr>
            <a:r>
              <a:rPr lang="en-US" baseline="0" dirty="0" smtClean="0"/>
              <a:t>The right hand side of the slide shows aliasing in the frequency domain.  This is the same example shown on the left.  The sampling rate is 1MHz and the input is 900kHz.  Since 900kHz is above the Nyquist rate, it will produce an alias.  The alias signal will appear in the signal band at the sampling frequency minus the input signal, that is </a:t>
            </a:r>
            <a:r>
              <a:rPr lang="en-US" baseline="0" dirty="0" err="1" smtClean="0"/>
              <a:t>f</a:t>
            </a:r>
            <a:r>
              <a:rPr lang="en-US" baseline="-25000" dirty="0" err="1" smtClean="0"/>
              <a:t>alias</a:t>
            </a:r>
            <a:r>
              <a:rPr lang="en-US" baseline="0" dirty="0" smtClean="0"/>
              <a:t> = f</a:t>
            </a:r>
            <a:r>
              <a:rPr lang="en-US" baseline="-25000" dirty="0" smtClean="0"/>
              <a:t>s</a:t>
            </a:r>
            <a:r>
              <a:rPr lang="en-US" baseline="0" dirty="0" smtClean="0"/>
              <a:t> – f</a:t>
            </a:r>
            <a:r>
              <a:rPr lang="en-US" baseline="-25000" dirty="0" smtClean="0"/>
              <a:t>in</a:t>
            </a:r>
            <a:r>
              <a:rPr lang="en-US" baseline="0" dirty="0" smtClean="0"/>
              <a:t> = 1MHz -900kHz = 100kHz.  Remember the 100kHz alias is an error as the actual input signal is at 900kHz.  The process of aliasing is sometimes called folding back or mirroring of the input signal.</a:t>
            </a:r>
            <a:endParaRPr lang="en-US"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22">
              <a:defRPr/>
            </a:pPr>
            <a:r>
              <a:rPr lang="en-US" dirty="0" smtClean="0"/>
              <a:t>Here is an</a:t>
            </a:r>
            <a:r>
              <a:rPr lang="en-US" baseline="0" dirty="0" smtClean="0"/>
              <a:t> </a:t>
            </a:r>
            <a:r>
              <a:rPr lang="en-US" dirty="0" smtClean="0"/>
              <a:t>example of a data converter with a sampling</a:t>
            </a:r>
            <a:r>
              <a:rPr lang="en-US" baseline="0" dirty="0" smtClean="0"/>
              <a:t> frequency of 1Msps, so the Nyquist frequency is 0.5MHz.  For this example </a:t>
            </a:r>
            <a:r>
              <a:rPr lang="en-US" dirty="0" smtClean="0"/>
              <a:t>a 3V</a:t>
            </a:r>
            <a:r>
              <a:rPr lang="en-US" baseline="0" dirty="0" smtClean="0"/>
              <a:t> signal is applied at 0.25MHz, and a 1V noise signal is applied at 2.6MHz.  The signal at 0.25MHz is within the Nyquist band and the signal at 2.6MHz is far beyond the Nyquist</a:t>
            </a:r>
            <a:r>
              <a:rPr lang="en-US" b="1" baseline="0" dirty="0" smtClean="0"/>
              <a:t> </a:t>
            </a:r>
            <a:r>
              <a:rPr lang="en-US" b="0" baseline="0" dirty="0" smtClean="0"/>
              <a:t>frequency and will generate aliases.  Remember, FFT results repeat each other in increments equal to the sampling rate.  So, for this example, the frequency domain pattern will repeat itself every 1MHz.  Also remember that the frequency domain is symmetrical around the </a:t>
            </a:r>
            <a:r>
              <a:rPr lang="en-US" baseline="0" dirty="0" smtClean="0"/>
              <a:t>Nyquist frequency.  So the desired signal appears at 0.75MHz which is calculated a 0.25MHz plus the sampling rate.  This repeats itself every 1MHz increment.  The noise signal will be symmetrical about 2.5MHz and repeats itself every 1MHz increment. </a:t>
            </a:r>
            <a:endParaRPr lang="en-US" dirty="0" smtClean="0"/>
          </a:p>
        </p:txBody>
      </p:sp>
      <p:sp>
        <p:nvSpPr>
          <p:cNvPr id="4" name="Slide Number Placeholder 3"/>
          <p:cNvSpPr>
            <a:spLocks noGrp="1"/>
          </p:cNvSpPr>
          <p:nvPr>
            <p:ph type="sldNum" sz="quarter" idx="10"/>
          </p:nvPr>
        </p:nvSpPr>
        <p:spPr/>
        <p:txBody>
          <a:bodyPr/>
          <a:lstStyle/>
          <a:p>
            <a:fld id="{F603C3B5-9CFC-4B60-AD1F-942309290D4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a:t>
            </a:r>
            <a:r>
              <a:rPr lang="en-US" baseline="0" dirty="0" smtClean="0"/>
              <a:t> show the same example from the previous slide.  The point is that in most cases everything above the Nyquist frequency is hidden as it is redundant information.  So in this example we show everything form 0Hz to 0.5MHz, because the Nyquist frequency is 0.5MHz.  The frequency at 0.25MHz is the desired signal and the frequency at 0.4MHz is an alias.  Ideally we want to avoid any aliasing into the Nyquist band.  The main way to do this is to use an anti-aliasing filter.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565092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best way to avoid aliases is to use an anti-aliasing filter.  The</a:t>
            </a:r>
            <a:r>
              <a:rPr lang="en-US" baseline="0" dirty="0" smtClean="0"/>
              <a:t> objective of this filter is to assure that any input signal above the Nyquist rate is significantly attenuated so that it does not show up as an alias signal.  In this example, the desired input signal is at 2kHz and a noise signal is at 700kHz.  The sampling rate is 1Msps for this example so the 700kHz noise signal will create an alias signal.  An anti-aliasing filter is introduced to pass the desired signal and significantly attenuate the noise signal.  This example is a second order filter so the attenuation is 40dB/decade.  The cutoff for the filter is 10kHz which allows the input signal to pass and attenuated the noise signal by about -70dB.  After the filter you can see that the noise signal has been attenuated </a:t>
            </a:r>
            <a:r>
              <a:rPr lang="en-US" u="none" baseline="0" dirty="0" smtClean="0"/>
              <a:t>significantly</a:t>
            </a:r>
            <a:r>
              <a:rPr lang="en-US" baseline="0" dirty="0" smtClean="0"/>
              <a:t>.  The attenuated noise signal will still alias into the signal band for the converter, but it will ideally be below the noise floor so it will not be visible.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3422089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a typical SAR input design</a:t>
            </a:r>
            <a:r>
              <a:rPr lang="en-US" baseline="0" dirty="0" smtClean="0"/>
              <a:t> with an anti-aliasing filter.  In this case a second order active filter is used.  The cutoff for this filter is set to 8.6kHz, so signals above the Nyquist frequency will be attenuated by at least 60dB.  The active filter is followed by an RC filter called a charge bucket filter.  This RC filter is often mistaken for an anti-aliasing filter, but it is not designed for this purpose.  Looking at the cutoff frequency for a typical RC charge bucket filter you see that the cutoff is set to 15.8MHz.  Since the Nyquist frequency is set to 500kHz, the charge bucket filter clearly doesn’t work for anti-aliasing.  In the next slide we will briefly introduce the purpose of this filter and later we will cover it in depth.</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6</a:t>
            </a:fld>
            <a:endParaRPr lang="en-US"/>
          </a:p>
        </p:txBody>
      </p:sp>
    </p:spTree>
    <p:extLst>
      <p:ext uri="{BB962C8B-B14F-4D97-AF65-F5344CB8AC3E}">
        <p14:creationId xmlns:p14="http://schemas.microsoft.com/office/powerpoint/2010/main" val="381314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698" eaLnBrk="0" hangingPunct="0">
              <a:defRPr sz="1400" b="1">
                <a:solidFill>
                  <a:schemeClr val="accent2"/>
                </a:solidFill>
                <a:latin typeface="Tahoma" pitchFamily="34" charset="0"/>
              </a:defRPr>
            </a:lvl1pPr>
            <a:lvl2pPr marL="750809" indent="-288774" defTabSz="933698" eaLnBrk="0" hangingPunct="0">
              <a:defRPr sz="1400" b="1">
                <a:solidFill>
                  <a:schemeClr val="accent2"/>
                </a:solidFill>
                <a:latin typeface="Tahoma" pitchFamily="34" charset="0"/>
              </a:defRPr>
            </a:lvl2pPr>
            <a:lvl3pPr marL="1155092" indent="-231017" defTabSz="933698" eaLnBrk="0" hangingPunct="0">
              <a:defRPr sz="1400" b="1">
                <a:solidFill>
                  <a:schemeClr val="accent2"/>
                </a:solidFill>
                <a:latin typeface="Tahoma" pitchFamily="34" charset="0"/>
              </a:defRPr>
            </a:lvl3pPr>
            <a:lvl4pPr marL="1617126" indent="-231017" defTabSz="933698" eaLnBrk="0" hangingPunct="0">
              <a:defRPr sz="1400" b="1">
                <a:solidFill>
                  <a:schemeClr val="accent2"/>
                </a:solidFill>
                <a:latin typeface="Tahoma" pitchFamily="34" charset="0"/>
              </a:defRPr>
            </a:lvl4pPr>
            <a:lvl5pPr marL="2079163" indent="-231017" defTabSz="933698" eaLnBrk="0" hangingPunct="0">
              <a:defRPr sz="1400" b="1">
                <a:solidFill>
                  <a:schemeClr val="accent2"/>
                </a:solidFill>
                <a:latin typeface="Tahoma" pitchFamily="34" charset="0"/>
              </a:defRPr>
            </a:lvl5pPr>
            <a:lvl6pPr marL="2541199" indent="-231017" algn="ctr" defTabSz="933698" eaLnBrk="0" fontAlgn="base" hangingPunct="0">
              <a:lnSpc>
                <a:spcPct val="110000"/>
              </a:lnSpc>
              <a:spcBef>
                <a:spcPct val="0"/>
              </a:spcBef>
              <a:spcAft>
                <a:spcPct val="0"/>
              </a:spcAft>
              <a:defRPr sz="1400" b="1">
                <a:solidFill>
                  <a:schemeClr val="accent2"/>
                </a:solidFill>
                <a:latin typeface="Tahoma" pitchFamily="34" charset="0"/>
              </a:defRPr>
            </a:lvl6pPr>
            <a:lvl7pPr marL="3003237" indent="-231017" algn="ctr" defTabSz="933698" eaLnBrk="0" fontAlgn="base" hangingPunct="0">
              <a:lnSpc>
                <a:spcPct val="110000"/>
              </a:lnSpc>
              <a:spcBef>
                <a:spcPct val="0"/>
              </a:spcBef>
              <a:spcAft>
                <a:spcPct val="0"/>
              </a:spcAft>
              <a:defRPr sz="1400" b="1">
                <a:solidFill>
                  <a:schemeClr val="accent2"/>
                </a:solidFill>
                <a:latin typeface="Tahoma" pitchFamily="34" charset="0"/>
              </a:defRPr>
            </a:lvl7pPr>
            <a:lvl8pPr marL="3465272" indent="-231017" algn="ctr" defTabSz="933698" eaLnBrk="0" fontAlgn="base" hangingPunct="0">
              <a:lnSpc>
                <a:spcPct val="110000"/>
              </a:lnSpc>
              <a:spcBef>
                <a:spcPct val="0"/>
              </a:spcBef>
              <a:spcAft>
                <a:spcPct val="0"/>
              </a:spcAft>
              <a:defRPr sz="1400" b="1">
                <a:solidFill>
                  <a:schemeClr val="accent2"/>
                </a:solidFill>
                <a:latin typeface="Tahoma" pitchFamily="34" charset="0"/>
              </a:defRPr>
            </a:lvl8pPr>
            <a:lvl9pPr marL="3927308" indent="-231017" algn="ctr" defTabSz="933698" eaLnBrk="0" fontAlgn="base" hangingPunct="0">
              <a:lnSpc>
                <a:spcPct val="110000"/>
              </a:lnSpc>
              <a:spcBef>
                <a:spcPct val="0"/>
              </a:spcBef>
              <a:spcAft>
                <a:spcPct val="0"/>
              </a:spcAft>
              <a:defRPr sz="1400" b="1">
                <a:solidFill>
                  <a:schemeClr val="accent2"/>
                </a:solidFill>
                <a:latin typeface="Tahoma" pitchFamily="34" charset="0"/>
              </a:defRPr>
            </a:lvl9pPr>
          </a:lstStyle>
          <a:p>
            <a:pPr eaLnBrk="1" hangingPunct="1"/>
            <a:fld id="{CEF3A7FB-E5F2-4E31-8BDA-0C9F1ADF8D75}" type="slidenum">
              <a:rPr lang="en-US" sz="1200" b="0">
                <a:solidFill>
                  <a:prstClr val="black"/>
                </a:solidFill>
                <a:latin typeface="Arial" pitchFamily="34" charset="0"/>
              </a:rPr>
              <a:pPr eaLnBrk="1" hangingPunct="1"/>
              <a:t>7</a:t>
            </a:fld>
            <a:endParaRPr lang="en-US" sz="1200" b="0">
              <a:solidFill>
                <a:prstClr val="black"/>
              </a:solidFill>
              <a:latin typeface="Arial" pitchFamily="34" charset="0"/>
            </a:endParaRPr>
          </a:p>
        </p:txBody>
      </p:sp>
      <p:sp>
        <p:nvSpPr>
          <p:cNvPr id="134147" name="Rectangle 2"/>
          <p:cNvSpPr>
            <a:spLocks noGrp="1" noRot="1" noChangeAspect="1" noChangeArrowheads="1" noTextEdit="1"/>
          </p:cNvSpPr>
          <p:nvPr>
            <p:ph type="sldImg"/>
          </p:nvPr>
        </p:nvSpPr>
        <p:spPr>
          <a:xfrm>
            <a:off x="407988" y="698500"/>
            <a:ext cx="6207125" cy="3490913"/>
          </a:xfrm>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pitchFamily="34" charset="0"/>
              </a:rPr>
              <a:t>This</a:t>
            </a:r>
            <a:r>
              <a:rPr lang="en-US" baseline="0" dirty="0" smtClean="0">
                <a:latin typeface="Arial" pitchFamily="34" charset="0"/>
              </a:rPr>
              <a:t> slide shows a signal source directly connected to a SAR data converter switched capacitor input.  Notice that the signal source has a source impedance and that the internal switch has an associated impedance.  When the sampling switch S1 closes the internal sample and hold capacitor needs to charge to the level of the signal source.  However, the signal source is not capable of quickly charging the internal capacitance because of </a:t>
            </a:r>
            <a:r>
              <a:rPr lang="en-US" u="none" baseline="0" dirty="0" smtClean="0">
                <a:latin typeface="Arial" pitchFamily="34" charset="0"/>
              </a:rPr>
              <a:t>the source resistance.  Inspecting the signal you </a:t>
            </a:r>
            <a:r>
              <a:rPr lang="en-US" u="none" baseline="0" smtClean="0">
                <a:latin typeface="Arial" pitchFamily="34" charset="0"/>
              </a:rPr>
              <a:t>can see </a:t>
            </a:r>
            <a:r>
              <a:rPr lang="en-US" u="none" baseline="0" dirty="0" smtClean="0">
                <a:latin typeface="Arial" pitchFamily="34" charset="0"/>
              </a:rPr>
              <a:t>that the Voltage on C</a:t>
            </a:r>
            <a:r>
              <a:rPr lang="en-US" u="none" baseline="-25000" dirty="0" smtClean="0">
                <a:latin typeface="Arial" pitchFamily="34" charset="0"/>
              </a:rPr>
              <a:t>SH</a:t>
            </a:r>
            <a:r>
              <a:rPr lang="en-US" u="none" baseline="0" dirty="0" smtClean="0">
                <a:latin typeface="Arial" pitchFamily="34" charset="0"/>
              </a:rPr>
              <a:t> droops from the original signal level and is NOT accurate at the end of the sample time, t_sample.  </a:t>
            </a:r>
            <a:r>
              <a:rPr lang="en-US" baseline="0" dirty="0" smtClean="0">
                <a:latin typeface="Arial" pitchFamily="34" charset="0"/>
              </a:rPr>
              <a:t>The charge bucket circuit is designed provide a quick boost to help the internal sample and hold capacitor quickly settle to it’s final value.  We will cover the operation and selection of this filter later.</a:t>
            </a:r>
            <a:endParaRPr lang="en-US" dirty="0"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image" Target="../media/image11.emf"/><Relationship Id="rId5" Type="http://schemas.openxmlformats.org/officeDocument/2006/relationships/image" Target="../media/image10.wmf"/><Relationship Id="rId4" Type="http://schemas.openxmlformats.org/officeDocument/2006/relationships/package" Target="../embeddings/Microsoft_Visio_Drawing1111.vsdx"/></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Aliasing and Anti-aliasing Filters</a:t>
            </a:r>
            <a:r>
              <a:rPr lang="en-US" sz="4800" dirty="0">
                <a:solidFill>
                  <a:srgbClr val="DE0000"/>
                </a:solidFill>
              </a:rPr>
              <a:t/>
            </a:r>
            <a:br>
              <a:rPr lang="en-US" sz="4800" dirty="0">
                <a:solidFill>
                  <a:srgbClr val="DE0000"/>
                </a:solidFill>
              </a:rPr>
            </a:br>
            <a:r>
              <a:rPr lang="en-US" sz="2800" dirty="0">
                <a:solidFill>
                  <a:srgbClr val="DE0000"/>
                </a:solidFill>
              </a:rPr>
              <a:t>TIPL </a:t>
            </a:r>
            <a:r>
              <a:rPr lang="en-US" sz="2800" dirty="0" smtClean="0">
                <a:solidFill>
                  <a:srgbClr val="DE0000"/>
                </a:solidFill>
              </a:rPr>
              <a:t>4304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Art 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E0000"/>
                </a:solidFill>
              </a:rPr>
              <a:t>Aliasing: Time Domain vs. Frequency Domain</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2</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216965488"/>
              </p:ext>
            </p:extLst>
          </p:nvPr>
        </p:nvGraphicFramePr>
        <p:xfrm>
          <a:off x="609600" y="1321660"/>
          <a:ext cx="13095848" cy="4926740"/>
        </p:xfrm>
        <a:graphic>
          <a:graphicData uri="http://schemas.openxmlformats.org/presentationml/2006/ole">
            <mc:AlternateContent xmlns:mc="http://schemas.openxmlformats.org/markup-compatibility/2006">
              <mc:Choice xmlns:v="urn:schemas-microsoft-com:vml" Requires="v">
                <p:oleObj spid="_x0000_s70008" name="Visio" r:id="rId4" imgW="9737536" imgH="3568320" progId="Visio.Drawing.11">
                  <p:embed/>
                </p:oleObj>
              </mc:Choice>
              <mc:Fallback>
                <p:oleObj name="Visio" r:id="rId4" imgW="9737536" imgH="3568320"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321660"/>
                        <a:ext cx="13095848" cy="49267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85800" y="6715780"/>
            <a:ext cx="12725400" cy="523220"/>
          </a:xfrm>
          <a:prstGeom prst="rect">
            <a:avLst/>
          </a:prstGeom>
          <a:noFill/>
        </p:spPr>
        <p:txBody>
          <a:bodyPr wrap="square" rtlCol="0">
            <a:spAutoFit/>
          </a:bodyPr>
          <a:lstStyle/>
          <a:p>
            <a:r>
              <a:rPr lang="en-US" sz="2800" b="1" dirty="0" smtClean="0"/>
              <a:t>Nyquist frequency </a:t>
            </a:r>
            <a:r>
              <a:rPr lang="en-US" sz="2800" dirty="0" smtClean="0"/>
              <a:t>= fs/2, the maximum input signal without aliasing.</a:t>
            </a:r>
            <a:endParaRPr lang="en-US" sz="2800" dirty="0"/>
          </a:p>
        </p:txBody>
      </p:sp>
    </p:spTree>
    <p:extLst>
      <p:ext uri="{BB962C8B-B14F-4D97-AF65-F5344CB8AC3E}">
        <p14:creationId xmlns:p14="http://schemas.microsoft.com/office/powerpoint/2010/main" val="2103982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Nyquist </a:t>
            </a:r>
            <a:r>
              <a:rPr lang="en-US" dirty="0" smtClean="0"/>
              <a:t>Theorem, Sampling Frequency = 1Msps</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3</a:t>
            </a:fld>
            <a:endParaRPr lang="en-US" dirty="0"/>
          </a:p>
        </p:txBody>
      </p:sp>
      <p:sp>
        <p:nvSpPr>
          <p:cNvPr id="6" name="Rectangle 5"/>
          <p:cNvSpPr/>
          <p:nvPr/>
        </p:nvSpPr>
        <p:spPr>
          <a:xfrm>
            <a:off x="4549699" y="4910997"/>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7" name="Rectangle 6"/>
          <p:cNvSpPr/>
          <p:nvPr/>
        </p:nvSpPr>
        <p:spPr>
          <a:xfrm>
            <a:off x="10830064" y="3398893"/>
            <a:ext cx="2337296" cy="548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838342035"/>
              </p:ext>
            </p:extLst>
          </p:nvPr>
        </p:nvGraphicFramePr>
        <p:xfrm>
          <a:off x="1352550" y="1562100"/>
          <a:ext cx="11925300" cy="5103813"/>
        </p:xfrm>
        <a:graphic>
          <a:graphicData uri="http://schemas.openxmlformats.org/presentationml/2006/ole">
            <mc:AlternateContent xmlns:mc="http://schemas.openxmlformats.org/markup-compatibility/2006">
              <mc:Choice xmlns:v="urn:schemas-microsoft-com:vml" Requires="v">
                <p:oleObj spid="_x0000_s73747" name="Visio" r:id="rId4" imgW="11926045" imgH="5103648" progId="Visio.Drawing.11">
                  <p:embed/>
                </p:oleObj>
              </mc:Choice>
              <mc:Fallback>
                <p:oleObj name="Visio" r:id="rId4" imgW="11926045" imgH="5103648" progId="Visio.Drawing.11">
                  <p:embed/>
                  <p:pic>
                    <p:nvPicPr>
                      <p:cNvPr id="0" name=""/>
                      <p:cNvPicPr/>
                      <p:nvPr/>
                    </p:nvPicPr>
                    <p:blipFill>
                      <a:blip r:embed="rId5"/>
                      <a:stretch>
                        <a:fillRect/>
                      </a:stretch>
                    </p:blipFill>
                    <p:spPr>
                      <a:xfrm>
                        <a:off x="1352550" y="1562100"/>
                        <a:ext cx="11925300" cy="5103813"/>
                      </a:xfrm>
                      <a:prstGeom prst="rect">
                        <a:avLst/>
                      </a:prstGeom>
                    </p:spPr>
                  </p:pic>
                </p:oleObj>
              </mc:Fallback>
            </mc:AlternateContent>
          </a:graphicData>
        </a:graphic>
      </p:graphicFrame>
      <p:sp>
        <p:nvSpPr>
          <p:cNvPr id="5" name="TextBox 4"/>
          <p:cNvSpPr txBox="1"/>
          <p:nvPr/>
        </p:nvSpPr>
        <p:spPr>
          <a:xfrm>
            <a:off x="10590034" y="4154265"/>
            <a:ext cx="3594596" cy="2308324"/>
          </a:xfrm>
          <a:prstGeom prst="rect">
            <a:avLst/>
          </a:prstGeom>
          <a:noFill/>
        </p:spPr>
        <p:txBody>
          <a:bodyPr wrap="square" rtlCol="0">
            <a:spAutoFit/>
          </a:bodyPr>
          <a:lstStyle/>
          <a:p>
            <a:r>
              <a:rPr lang="en-US" sz="2400" b="1" dirty="0" smtClean="0"/>
              <a:t>Nyquist Theorem:</a:t>
            </a:r>
          </a:p>
          <a:p>
            <a:r>
              <a:rPr lang="en-US" sz="2000" dirty="0" smtClean="0"/>
              <a:t>The maximum frequency that can be applied to a sampled system without aliasing is half the sampling frequency.  This maximum frequency is called the Nyquist frequency.  </a:t>
            </a:r>
            <a:endParaRPr lang="en-US" sz="2000" dirty="0"/>
          </a:p>
        </p:txBody>
      </p:sp>
    </p:spTree>
    <p:extLst>
      <p:ext uri="{BB962C8B-B14F-4D97-AF65-F5344CB8AC3E}">
        <p14:creationId xmlns:p14="http://schemas.microsoft.com/office/powerpoint/2010/main" val="1127318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Eliminate redundant information</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548008637"/>
              </p:ext>
            </p:extLst>
          </p:nvPr>
        </p:nvGraphicFramePr>
        <p:xfrm>
          <a:off x="1295400" y="1676400"/>
          <a:ext cx="12036425" cy="5427663"/>
        </p:xfrm>
        <a:graphic>
          <a:graphicData uri="http://schemas.openxmlformats.org/presentationml/2006/ole">
            <mc:AlternateContent xmlns:mc="http://schemas.openxmlformats.org/markup-compatibility/2006">
              <mc:Choice xmlns:v="urn:schemas-microsoft-com:vml" Requires="v">
                <p:oleObj spid="_x0000_s74771" name="Visio" r:id="rId4" imgW="12035827" imgH="5427864" progId="Visio.Drawing.11">
                  <p:embed/>
                </p:oleObj>
              </mc:Choice>
              <mc:Fallback>
                <p:oleObj name="Visio" r:id="rId4" imgW="12035827" imgH="5427864" progId="Visio.Drawing.11">
                  <p:embed/>
                  <p:pic>
                    <p:nvPicPr>
                      <p:cNvPr id="0" name=""/>
                      <p:cNvPicPr/>
                      <p:nvPr/>
                    </p:nvPicPr>
                    <p:blipFill>
                      <a:blip r:embed="rId5"/>
                      <a:stretch>
                        <a:fillRect/>
                      </a:stretch>
                    </p:blipFill>
                    <p:spPr>
                      <a:xfrm>
                        <a:off x="1295400" y="1676400"/>
                        <a:ext cx="12036425" cy="5427663"/>
                      </a:xfrm>
                      <a:prstGeom prst="rect">
                        <a:avLst/>
                      </a:prstGeom>
                    </p:spPr>
                  </p:pic>
                </p:oleObj>
              </mc:Fallback>
            </mc:AlternateContent>
          </a:graphicData>
        </a:graphic>
      </p:graphicFrame>
    </p:spTree>
    <p:extLst>
      <p:ext uri="{BB962C8B-B14F-4D97-AF65-F5344CB8AC3E}">
        <p14:creationId xmlns:p14="http://schemas.microsoft.com/office/powerpoint/2010/main" val="2909421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Anti-aliasing filter (f</a:t>
            </a:r>
            <a:r>
              <a:rPr lang="en-US" baseline="-25000" dirty="0" smtClean="0"/>
              <a:t>s</a:t>
            </a:r>
            <a:r>
              <a:rPr lang="en-US" dirty="0" smtClean="0"/>
              <a:t> = 1Msps)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46113911"/>
              </p:ext>
            </p:extLst>
          </p:nvPr>
        </p:nvGraphicFramePr>
        <p:xfrm>
          <a:off x="227793" y="1267097"/>
          <a:ext cx="14111365" cy="5669279"/>
        </p:xfrm>
        <a:graphic>
          <a:graphicData uri="http://schemas.openxmlformats.org/presentationml/2006/ole">
            <mc:AlternateContent xmlns:mc="http://schemas.openxmlformats.org/markup-compatibility/2006">
              <mc:Choice xmlns:v="urn:schemas-microsoft-com:vml" Requires="v">
                <p:oleObj spid="_x0000_s73080" name="Visio" r:id="rId4" imgW="11593674" imgH="4657176" progId="Visio.Drawing.11">
                  <p:embed/>
                </p:oleObj>
              </mc:Choice>
              <mc:Fallback>
                <p:oleObj name="Visio" r:id="rId4" imgW="11593674" imgH="4657176"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793" y="1267097"/>
                        <a:ext cx="14111365" cy="56692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extBox 2"/>
          <p:cNvSpPr txBox="1"/>
          <p:nvPr/>
        </p:nvSpPr>
        <p:spPr>
          <a:xfrm>
            <a:off x="2743200" y="4457700"/>
            <a:ext cx="4800600" cy="400110"/>
          </a:xfrm>
          <a:prstGeom prst="rect">
            <a:avLst/>
          </a:prstGeom>
          <a:noFill/>
        </p:spPr>
        <p:txBody>
          <a:bodyPr wrap="square" rtlCol="0">
            <a:spAutoFit/>
          </a:bodyPr>
          <a:lstStyle/>
          <a:p>
            <a:pPr algn="ctr"/>
            <a:r>
              <a:rPr lang="en-US" sz="2000" b="1" dirty="0" smtClean="0">
                <a:solidFill>
                  <a:srgbClr val="FF0000"/>
                </a:solidFill>
              </a:rPr>
              <a:t>Sampling frequency = fs = 1Msps</a:t>
            </a:r>
            <a:endParaRPr lang="en-US" sz="2000" b="1" dirty="0">
              <a:solidFill>
                <a:srgbClr val="FF0000"/>
              </a:solidFill>
            </a:endParaRPr>
          </a:p>
        </p:txBody>
      </p:sp>
    </p:spTree>
    <p:extLst>
      <p:ext uri="{BB962C8B-B14F-4D97-AF65-F5344CB8AC3E}">
        <p14:creationId xmlns:p14="http://schemas.microsoft.com/office/powerpoint/2010/main" val="469629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SAR Anti-a</a:t>
            </a:r>
            <a:r>
              <a:rPr lang="en-US" dirty="0" smtClean="0"/>
              <a:t>liasing Filter Design</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pic>
        <p:nvPicPr>
          <p:cNvPr id="1167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4079" y="889415"/>
            <a:ext cx="12433301" cy="6598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72418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515618675"/>
              </p:ext>
            </p:extLst>
          </p:nvPr>
        </p:nvGraphicFramePr>
        <p:xfrm>
          <a:off x="6629400" y="945060"/>
          <a:ext cx="6934200" cy="6199187"/>
        </p:xfrm>
        <a:graphic>
          <a:graphicData uri="http://schemas.openxmlformats.org/presentationml/2006/ole">
            <mc:AlternateContent xmlns:mc="http://schemas.openxmlformats.org/markup-compatibility/2006">
              <mc:Choice xmlns:v="urn:schemas-microsoft-com:vml" Requires="v">
                <p:oleObj spid="_x0000_s75783" name="Visio" r:id="rId4" imgW="6934320" imgH="6199200" progId="Visio.Drawing.15">
                  <p:embed/>
                </p:oleObj>
              </mc:Choice>
              <mc:Fallback>
                <p:oleObj name="Visio" r:id="rId4" imgW="6934320" imgH="6199200" progId="Visio.Drawing.15">
                  <p:embed/>
                  <p:pic>
                    <p:nvPicPr>
                      <p:cNvPr id="0" name=""/>
                      <p:cNvPicPr/>
                      <p:nvPr/>
                    </p:nvPicPr>
                    <p:blipFill>
                      <a:blip r:embed="rId5"/>
                      <a:stretch>
                        <a:fillRect/>
                      </a:stretch>
                    </p:blipFill>
                    <p:spPr>
                      <a:xfrm>
                        <a:off x="6629400" y="945060"/>
                        <a:ext cx="6934200" cy="6199187"/>
                      </a:xfrm>
                      <a:prstGeom prst="rect">
                        <a:avLst/>
                      </a:prstGeom>
                    </p:spPr>
                  </p:pic>
                </p:oleObj>
              </mc:Fallback>
            </mc:AlternateContent>
          </a:graphicData>
        </a:graphic>
      </p:graphicFrame>
      <p:pic>
        <p:nvPicPr>
          <p:cNvPr id="91142" name="Picture 8"/>
          <p:cNvPicPr>
            <a:picLocks noChangeAspect="1" noChangeArrowheads="1"/>
          </p:cNvPicPr>
          <p:nvPr/>
        </p:nvPicPr>
        <p:blipFill>
          <a:blip r:embed="rId6"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531368" y="3419816"/>
            <a:ext cx="4532602" cy="252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5" name="Text Box 11"/>
          <p:cNvSpPr txBox="1">
            <a:spLocks noChangeArrowheads="1"/>
          </p:cNvSpPr>
          <p:nvPr/>
        </p:nvSpPr>
        <p:spPr bwMode="auto">
          <a:xfrm>
            <a:off x="3657600" y="2724044"/>
            <a:ext cx="2248945"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6304" tIns="73152" rIns="146304" bIns="73152">
            <a:spAutoFit/>
          </a:bodyPr>
          <a:lstStyle>
            <a:lvl1pPr eaLnBrk="0" hangingPunct="0">
              <a:defRPr sz="1400" b="1">
                <a:solidFill>
                  <a:schemeClr val="accent2"/>
                </a:solidFill>
                <a:latin typeface="Tahoma" pitchFamily="34" charset="0"/>
              </a:defRPr>
            </a:lvl1pPr>
            <a:lvl2pPr marL="742950" indent="-285750" eaLnBrk="0" hangingPunct="0">
              <a:defRPr sz="1400" b="1">
                <a:solidFill>
                  <a:schemeClr val="accent2"/>
                </a:solidFill>
                <a:latin typeface="Tahoma" pitchFamily="34" charset="0"/>
              </a:defRPr>
            </a:lvl2pPr>
            <a:lvl3pPr marL="1143000" indent="-228600" eaLnBrk="0" hangingPunct="0">
              <a:defRPr sz="1400" b="1">
                <a:solidFill>
                  <a:schemeClr val="accent2"/>
                </a:solidFill>
                <a:latin typeface="Tahoma" pitchFamily="34" charset="0"/>
              </a:defRPr>
            </a:lvl3pPr>
            <a:lvl4pPr marL="1600200" indent="-228600" eaLnBrk="0" hangingPunct="0">
              <a:defRPr sz="1400" b="1">
                <a:solidFill>
                  <a:schemeClr val="accent2"/>
                </a:solidFill>
                <a:latin typeface="Tahoma" pitchFamily="34" charset="0"/>
              </a:defRPr>
            </a:lvl4pPr>
            <a:lvl5pPr marL="2057400" indent="-228600" eaLnBrk="0" hangingPunct="0">
              <a:defRPr sz="1400" b="1">
                <a:solidFill>
                  <a:schemeClr val="accent2"/>
                </a:solidFill>
                <a:latin typeface="Tahoma" pitchFamily="34" charset="0"/>
              </a:defRPr>
            </a:lvl5pPr>
            <a:lvl6pPr marL="2514600" indent="-228600" algn="ctr" eaLnBrk="0" fontAlgn="base" hangingPunct="0">
              <a:lnSpc>
                <a:spcPct val="110000"/>
              </a:lnSpc>
              <a:spcBef>
                <a:spcPct val="0"/>
              </a:spcBef>
              <a:spcAft>
                <a:spcPct val="0"/>
              </a:spcAft>
              <a:defRPr sz="1400" b="1">
                <a:solidFill>
                  <a:schemeClr val="accent2"/>
                </a:solidFill>
                <a:latin typeface="Tahoma" pitchFamily="34" charset="0"/>
              </a:defRPr>
            </a:lvl6pPr>
            <a:lvl7pPr marL="2971800" indent="-228600" algn="ctr" eaLnBrk="0" fontAlgn="base" hangingPunct="0">
              <a:lnSpc>
                <a:spcPct val="110000"/>
              </a:lnSpc>
              <a:spcBef>
                <a:spcPct val="0"/>
              </a:spcBef>
              <a:spcAft>
                <a:spcPct val="0"/>
              </a:spcAft>
              <a:defRPr sz="1400" b="1">
                <a:solidFill>
                  <a:schemeClr val="accent2"/>
                </a:solidFill>
                <a:latin typeface="Tahoma" pitchFamily="34" charset="0"/>
              </a:defRPr>
            </a:lvl7pPr>
            <a:lvl8pPr marL="3429000" indent="-228600" algn="ctr" eaLnBrk="0" fontAlgn="base" hangingPunct="0">
              <a:lnSpc>
                <a:spcPct val="110000"/>
              </a:lnSpc>
              <a:spcBef>
                <a:spcPct val="0"/>
              </a:spcBef>
              <a:spcAft>
                <a:spcPct val="0"/>
              </a:spcAft>
              <a:defRPr sz="1400" b="1">
                <a:solidFill>
                  <a:schemeClr val="accent2"/>
                </a:solidFill>
                <a:latin typeface="Tahoma" pitchFamily="34" charset="0"/>
              </a:defRPr>
            </a:lvl8pPr>
            <a:lvl9pPr marL="3886200" indent="-228600" algn="ctr" eaLnBrk="0" fontAlgn="base" hangingPunct="0">
              <a:lnSpc>
                <a:spcPct val="110000"/>
              </a:lnSpc>
              <a:spcBef>
                <a:spcPct val="0"/>
              </a:spcBef>
              <a:spcAft>
                <a:spcPct val="0"/>
              </a:spcAft>
              <a:defRPr sz="1400" b="1">
                <a:solidFill>
                  <a:schemeClr val="accent2"/>
                </a:solidFill>
                <a:latin typeface="Tahoma" pitchFamily="34" charset="0"/>
              </a:defRPr>
            </a:lvl9pPr>
          </a:lstStyle>
          <a:p>
            <a:pPr algn="ctr" eaLnBrk="1" hangingPunct="1">
              <a:lnSpc>
                <a:spcPct val="110000"/>
              </a:lnSpc>
            </a:pPr>
            <a:r>
              <a:rPr lang="en-US" dirty="0" smtClean="0">
                <a:solidFill>
                  <a:srgbClr val="000000"/>
                </a:solidFill>
              </a:rPr>
              <a:t>Sampling Signal</a:t>
            </a:r>
            <a:endParaRPr lang="en-US" dirty="0">
              <a:solidFill>
                <a:srgbClr val="000000"/>
              </a:solidFill>
            </a:endParaRPr>
          </a:p>
        </p:txBody>
      </p:sp>
      <p:sp>
        <p:nvSpPr>
          <p:cNvPr id="21" name="Rectangle 6"/>
          <p:cNvSpPr>
            <a:spLocks noGrp="1" noChangeArrowheads="1"/>
          </p:cNvSpPr>
          <p:nvPr>
            <p:ph type="sldNum" sz="quarter" idx="4294967295"/>
          </p:nvPr>
        </p:nvSpPr>
        <p:spPr bwMode="auto">
          <a:xfrm>
            <a:off x="10627360" y="7259967"/>
            <a:ext cx="3413760" cy="247650"/>
          </a:xfrm>
          <a:prstGeom prst="rect">
            <a:avLst/>
          </a:prstGeom>
          <a:noFill/>
          <a:ln w="9525">
            <a:noFill/>
            <a:miter lim="800000"/>
            <a:headEnd/>
            <a:tailEnd/>
          </a:ln>
          <a:effectLst/>
        </p:spPr>
        <p:txBody>
          <a:bodyPr vert="horz" wrap="square" lIns="146304" tIns="73152" rIns="146304" bIns="73152" numCol="1" anchor="t" anchorCtr="0" compatLnSpc="1">
            <a:prstTxWarp prst="textNoShape">
              <a:avLst/>
            </a:prstTxWarp>
          </a:bodyPr>
          <a:lstStyle>
            <a:lvl1pPr algn="r">
              <a:defRPr sz="1300"/>
            </a:lvl1pPr>
          </a:lstStyle>
          <a:p>
            <a:fld id="{3144B24B-BAB1-431A-82C6-36E096187F50}" type="slidenum">
              <a:rPr lang="en-US">
                <a:solidFill>
                  <a:srgbClr val="000000"/>
                </a:solidFill>
              </a:rPr>
              <a:pPr/>
              <a:t>7</a:t>
            </a:fld>
            <a:endParaRPr lang="en-US">
              <a:solidFill>
                <a:srgbClr val="000000"/>
              </a:solidFill>
            </a:endParaRPr>
          </a:p>
        </p:txBody>
      </p:sp>
      <p:sp>
        <p:nvSpPr>
          <p:cNvPr id="22" name="Rectangle 23"/>
          <p:cNvSpPr>
            <a:spLocks noGrp="1" noChangeArrowheads="1"/>
          </p:cNvSpPr>
          <p:nvPr>
            <p:ph type="title"/>
          </p:nvPr>
        </p:nvSpPr>
        <p:spPr>
          <a:xfrm>
            <a:off x="243840" y="158117"/>
            <a:ext cx="14386560" cy="998221"/>
          </a:xfrm>
          <a:noFill/>
          <a:ln w="9525">
            <a:noFill/>
            <a:miter lim="800000"/>
            <a:headEnd/>
            <a:tailEnd/>
          </a:ln>
        </p:spPr>
        <p:txBody>
          <a:bodyPr vert="horz" wrap="square" lIns="146304" tIns="73152" rIns="146304" bIns="73152" numCol="1" anchor="ctr" anchorCtr="0" compatLnSpc="1">
            <a:prstTxWarp prst="textNoShape">
              <a:avLst/>
            </a:prstTxWarp>
          </a:bodyPr>
          <a:lstStyle/>
          <a:p>
            <a:pPr>
              <a:defRPr/>
            </a:pPr>
            <a:r>
              <a:rPr lang="en-US" dirty="0"/>
              <a:t>What’s the “Charge Bucket” for? </a:t>
            </a:r>
            <a:endParaRPr lang="en-US" sz="3200" dirty="0">
              <a:solidFill>
                <a:srgbClr val="DE0000"/>
              </a:solidFill>
              <a:cs typeface="Tahoma" pitchFamily="34" charset="0"/>
            </a:endParaRPr>
          </a:p>
        </p:txBody>
      </p:sp>
      <p:sp>
        <p:nvSpPr>
          <p:cNvPr id="2" name="TextBox 1"/>
          <p:cNvSpPr txBox="1"/>
          <p:nvPr/>
        </p:nvSpPr>
        <p:spPr>
          <a:xfrm>
            <a:off x="455168" y="1158732"/>
            <a:ext cx="5720589" cy="886397"/>
          </a:xfrm>
          <a:prstGeom prst="rect">
            <a:avLst/>
          </a:prstGeom>
          <a:noFill/>
        </p:spPr>
        <p:txBody>
          <a:bodyPr wrap="square" lIns="146304" tIns="73152" rIns="146304" bIns="73152" rtlCol="0">
            <a:spAutoFit/>
          </a:bodyPr>
          <a:lstStyle/>
          <a:p>
            <a:r>
              <a:rPr lang="en-US" sz="4800" dirty="0">
                <a:solidFill>
                  <a:srgbClr val="DE0000"/>
                </a:solidFill>
                <a:cs typeface="Tahoma" pitchFamily="34" charset="0"/>
              </a:rPr>
              <a:t> </a:t>
            </a:r>
            <a:r>
              <a:rPr lang="en-US" sz="2800" b="1" dirty="0">
                <a:solidFill>
                  <a:srgbClr val="DE0000"/>
                </a:solidFill>
                <a:cs typeface="Tahoma" pitchFamily="34" charset="0"/>
              </a:rPr>
              <a:t>Capacitor Charging Kickback</a:t>
            </a:r>
            <a:endParaRPr lang="en-US" sz="2800" b="1" dirty="0"/>
          </a:p>
        </p:txBody>
      </p:sp>
      <p:sp>
        <p:nvSpPr>
          <p:cNvPr id="44" name="Text Box 11"/>
          <p:cNvSpPr txBox="1">
            <a:spLocks noChangeArrowheads="1"/>
          </p:cNvSpPr>
          <p:nvPr/>
        </p:nvSpPr>
        <p:spPr bwMode="auto">
          <a:xfrm>
            <a:off x="914400" y="4997935"/>
            <a:ext cx="1295400" cy="62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6304" tIns="73152" rIns="146304" bIns="73152">
            <a:spAutoFit/>
          </a:bodyPr>
          <a:lstStyle>
            <a:lvl1pPr eaLnBrk="0" hangingPunct="0">
              <a:defRPr sz="1400" b="1">
                <a:solidFill>
                  <a:schemeClr val="accent2"/>
                </a:solidFill>
                <a:latin typeface="Tahoma" pitchFamily="34" charset="0"/>
              </a:defRPr>
            </a:lvl1pPr>
            <a:lvl2pPr marL="742950" indent="-285750" eaLnBrk="0" hangingPunct="0">
              <a:defRPr sz="1400" b="1">
                <a:solidFill>
                  <a:schemeClr val="accent2"/>
                </a:solidFill>
                <a:latin typeface="Tahoma" pitchFamily="34" charset="0"/>
              </a:defRPr>
            </a:lvl2pPr>
            <a:lvl3pPr marL="1143000" indent="-228600" eaLnBrk="0" hangingPunct="0">
              <a:defRPr sz="1400" b="1">
                <a:solidFill>
                  <a:schemeClr val="accent2"/>
                </a:solidFill>
                <a:latin typeface="Tahoma" pitchFamily="34" charset="0"/>
              </a:defRPr>
            </a:lvl3pPr>
            <a:lvl4pPr marL="1600200" indent="-228600" eaLnBrk="0" hangingPunct="0">
              <a:defRPr sz="1400" b="1">
                <a:solidFill>
                  <a:schemeClr val="accent2"/>
                </a:solidFill>
                <a:latin typeface="Tahoma" pitchFamily="34" charset="0"/>
              </a:defRPr>
            </a:lvl4pPr>
            <a:lvl5pPr marL="2057400" indent="-228600" eaLnBrk="0" hangingPunct="0">
              <a:defRPr sz="1400" b="1">
                <a:solidFill>
                  <a:schemeClr val="accent2"/>
                </a:solidFill>
                <a:latin typeface="Tahoma" pitchFamily="34" charset="0"/>
              </a:defRPr>
            </a:lvl5pPr>
            <a:lvl6pPr marL="2514600" indent="-228600" algn="ctr" eaLnBrk="0" fontAlgn="base" hangingPunct="0">
              <a:lnSpc>
                <a:spcPct val="110000"/>
              </a:lnSpc>
              <a:spcBef>
                <a:spcPct val="0"/>
              </a:spcBef>
              <a:spcAft>
                <a:spcPct val="0"/>
              </a:spcAft>
              <a:defRPr sz="1400" b="1">
                <a:solidFill>
                  <a:schemeClr val="accent2"/>
                </a:solidFill>
                <a:latin typeface="Tahoma" pitchFamily="34" charset="0"/>
              </a:defRPr>
            </a:lvl6pPr>
            <a:lvl7pPr marL="2971800" indent="-228600" algn="ctr" eaLnBrk="0" fontAlgn="base" hangingPunct="0">
              <a:lnSpc>
                <a:spcPct val="110000"/>
              </a:lnSpc>
              <a:spcBef>
                <a:spcPct val="0"/>
              </a:spcBef>
              <a:spcAft>
                <a:spcPct val="0"/>
              </a:spcAft>
              <a:defRPr sz="1400" b="1">
                <a:solidFill>
                  <a:schemeClr val="accent2"/>
                </a:solidFill>
                <a:latin typeface="Tahoma" pitchFamily="34" charset="0"/>
              </a:defRPr>
            </a:lvl7pPr>
            <a:lvl8pPr marL="3429000" indent="-228600" algn="ctr" eaLnBrk="0" fontAlgn="base" hangingPunct="0">
              <a:lnSpc>
                <a:spcPct val="110000"/>
              </a:lnSpc>
              <a:spcBef>
                <a:spcPct val="0"/>
              </a:spcBef>
              <a:spcAft>
                <a:spcPct val="0"/>
              </a:spcAft>
              <a:defRPr sz="1400" b="1">
                <a:solidFill>
                  <a:schemeClr val="accent2"/>
                </a:solidFill>
                <a:latin typeface="Tahoma" pitchFamily="34" charset="0"/>
              </a:defRPr>
            </a:lvl8pPr>
            <a:lvl9pPr marL="3886200" indent="-228600" algn="ctr" eaLnBrk="0" fontAlgn="base" hangingPunct="0">
              <a:lnSpc>
                <a:spcPct val="110000"/>
              </a:lnSpc>
              <a:spcBef>
                <a:spcPct val="0"/>
              </a:spcBef>
              <a:spcAft>
                <a:spcPct val="0"/>
              </a:spcAft>
              <a:defRPr sz="1400" b="1">
                <a:solidFill>
                  <a:schemeClr val="accent2"/>
                </a:solidFill>
                <a:latin typeface="Tahoma" pitchFamily="34" charset="0"/>
              </a:defRPr>
            </a:lvl9pPr>
          </a:lstStyle>
          <a:p>
            <a:pPr algn="ctr" eaLnBrk="1" hangingPunct="1">
              <a:lnSpc>
                <a:spcPct val="110000"/>
              </a:lnSpc>
            </a:pPr>
            <a:r>
              <a:rPr lang="en-US" dirty="0" smtClean="0">
                <a:solidFill>
                  <a:srgbClr val="000000"/>
                </a:solidFill>
              </a:rPr>
              <a:t>Signal</a:t>
            </a:r>
          </a:p>
          <a:p>
            <a:pPr algn="ctr" eaLnBrk="1" hangingPunct="1">
              <a:lnSpc>
                <a:spcPct val="110000"/>
              </a:lnSpc>
            </a:pPr>
            <a:r>
              <a:rPr lang="en-US" dirty="0" smtClean="0">
                <a:solidFill>
                  <a:srgbClr val="000000"/>
                </a:solidFill>
              </a:rPr>
              <a:t>Source</a:t>
            </a:r>
            <a:endParaRPr lang="en-US" dirty="0">
              <a:solidFill>
                <a:srgbClr val="000000"/>
              </a:solidFill>
            </a:endParaRPr>
          </a:p>
        </p:txBody>
      </p:sp>
      <p:sp>
        <p:nvSpPr>
          <p:cNvPr id="45" name="Text Box 11"/>
          <p:cNvSpPr txBox="1">
            <a:spLocks noChangeArrowheads="1"/>
          </p:cNvSpPr>
          <p:nvPr/>
        </p:nvSpPr>
        <p:spPr bwMode="auto">
          <a:xfrm>
            <a:off x="457200" y="4019444"/>
            <a:ext cx="1371600" cy="62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6304" tIns="73152" rIns="146304" bIns="73152">
            <a:spAutoFit/>
          </a:bodyPr>
          <a:lstStyle>
            <a:lvl1pPr eaLnBrk="0" hangingPunct="0">
              <a:defRPr sz="1400" b="1">
                <a:solidFill>
                  <a:schemeClr val="accent2"/>
                </a:solidFill>
                <a:latin typeface="Tahoma" pitchFamily="34" charset="0"/>
              </a:defRPr>
            </a:lvl1pPr>
            <a:lvl2pPr marL="742950" indent="-285750" eaLnBrk="0" hangingPunct="0">
              <a:defRPr sz="1400" b="1">
                <a:solidFill>
                  <a:schemeClr val="accent2"/>
                </a:solidFill>
                <a:latin typeface="Tahoma" pitchFamily="34" charset="0"/>
              </a:defRPr>
            </a:lvl2pPr>
            <a:lvl3pPr marL="1143000" indent="-228600" eaLnBrk="0" hangingPunct="0">
              <a:defRPr sz="1400" b="1">
                <a:solidFill>
                  <a:schemeClr val="accent2"/>
                </a:solidFill>
                <a:latin typeface="Tahoma" pitchFamily="34" charset="0"/>
              </a:defRPr>
            </a:lvl3pPr>
            <a:lvl4pPr marL="1600200" indent="-228600" eaLnBrk="0" hangingPunct="0">
              <a:defRPr sz="1400" b="1">
                <a:solidFill>
                  <a:schemeClr val="accent2"/>
                </a:solidFill>
                <a:latin typeface="Tahoma" pitchFamily="34" charset="0"/>
              </a:defRPr>
            </a:lvl4pPr>
            <a:lvl5pPr marL="2057400" indent="-228600" eaLnBrk="0" hangingPunct="0">
              <a:defRPr sz="1400" b="1">
                <a:solidFill>
                  <a:schemeClr val="accent2"/>
                </a:solidFill>
                <a:latin typeface="Tahoma" pitchFamily="34" charset="0"/>
              </a:defRPr>
            </a:lvl5pPr>
            <a:lvl6pPr marL="2514600" indent="-228600" algn="ctr" eaLnBrk="0" fontAlgn="base" hangingPunct="0">
              <a:lnSpc>
                <a:spcPct val="110000"/>
              </a:lnSpc>
              <a:spcBef>
                <a:spcPct val="0"/>
              </a:spcBef>
              <a:spcAft>
                <a:spcPct val="0"/>
              </a:spcAft>
              <a:defRPr sz="1400" b="1">
                <a:solidFill>
                  <a:schemeClr val="accent2"/>
                </a:solidFill>
                <a:latin typeface="Tahoma" pitchFamily="34" charset="0"/>
              </a:defRPr>
            </a:lvl6pPr>
            <a:lvl7pPr marL="2971800" indent="-228600" algn="ctr" eaLnBrk="0" fontAlgn="base" hangingPunct="0">
              <a:lnSpc>
                <a:spcPct val="110000"/>
              </a:lnSpc>
              <a:spcBef>
                <a:spcPct val="0"/>
              </a:spcBef>
              <a:spcAft>
                <a:spcPct val="0"/>
              </a:spcAft>
              <a:defRPr sz="1400" b="1">
                <a:solidFill>
                  <a:schemeClr val="accent2"/>
                </a:solidFill>
                <a:latin typeface="Tahoma" pitchFamily="34" charset="0"/>
              </a:defRPr>
            </a:lvl7pPr>
            <a:lvl8pPr marL="3429000" indent="-228600" algn="ctr" eaLnBrk="0" fontAlgn="base" hangingPunct="0">
              <a:lnSpc>
                <a:spcPct val="110000"/>
              </a:lnSpc>
              <a:spcBef>
                <a:spcPct val="0"/>
              </a:spcBef>
              <a:spcAft>
                <a:spcPct val="0"/>
              </a:spcAft>
              <a:defRPr sz="1400" b="1">
                <a:solidFill>
                  <a:schemeClr val="accent2"/>
                </a:solidFill>
                <a:latin typeface="Tahoma" pitchFamily="34" charset="0"/>
              </a:defRPr>
            </a:lvl8pPr>
            <a:lvl9pPr marL="3886200" indent="-228600" algn="ctr" eaLnBrk="0" fontAlgn="base" hangingPunct="0">
              <a:lnSpc>
                <a:spcPct val="110000"/>
              </a:lnSpc>
              <a:spcBef>
                <a:spcPct val="0"/>
              </a:spcBef>
              <a:spcAft>
                <a:spcPct val="0"/>
              </a:spcAft>
              <a:defRPr sz="1400" b="1">
                <a:solidFill>
                  <a:schemeClr val="accent2"/>
                </a:solidFill>
                <a:latin typeface="Tahoma" pitchFamily="34" charset="0"/>
              </a:defRPr>
            </a:lvl9pPr>
          </a:lstStyle>
          <a:p>
            <a:pPr algn="ctr" eaLnBrk="1" hangingPunct="1">
              <a:lnSpc>
                <a:spcPct val="110000"/>
              </a:lnSpc>
            </a:pPr>
            <a:r>
              <a:rPr lang="en-US" dirty="0" smtClean="0">
                <a:solidFill>
                  <a:srgbClr val="000000"/>
                </a:solidFill>
              </a:rPr>
              <a:t>Source</a:t>
            </a:r>
          </a:p>
          <a:p>
            <a:pPr algn="ctr" eaLnBrk="1" hangingPunct="1">
              <a:lnSpc>
                <a:spcPct val="110000"/>
              </a:lnSpc>
            </a:pPr>
            <a:r>
              <a:rPr lang="en-US" dirty="0" smtClean="0">
                <a:solidFill>
                  <a:srgbClr val="000000"/>
                </a:solidFill>
              </a:rPr>
              <a:t>Impedance</a:t>
            </a:r>
            <a:endParaRPr lang="en-US" dirty="0">
              <a:solidFill>
                <a:srgbClr val="000000"/>
              </a:solidFill>
            </a:endParaRPr>
          </a:p>
        </p:txBody>
      </p:sp>
      <p:sp>
        <p:nvSpPr>
          <p:cNvPr id="27" name="Line 6"/>
          <p:cNvSpPr>
            <a:spLocks noChangeShapeType="1"/>
          </p:cNvSpPr>
          <p:nvPr/>
        </p:nvSpPr>
        <p:spPr bwMode="auto">
          <a:xfrm>
            <a:off x="4267200" y="3196677"/>
            <a:ext cx="0" cy="1417127"/>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lIns="146304" tIns="73152" rIns="146304" bIns="73152"/>
          <a:lstStyle/>
          <a:p>
            <a:pPr algn="ctr">
              <a:lnSpc>
                <a:spcPct val="110000"/>
              </a:lnSpc>
            </a:pPr>
            <a:endParaRPr lang="en-US" sz="2200" b="1">
              <a:solidFill>
                <a:srgbClr val="000000"/>
              </a:solidFill>
              <a:latin typeface="Tahoma" pitchFamily="34" charset="0"/>
            </a:endParaRPr>
          </a:p>
        </p:txBody>
      </p:sp>
      <p:sp>
        <p:nvSpPr>
          <p:cNvPr id="28" name="Line 6"/>
          <p:cNvSpPr>
            <a:spLocks noChangeShapeType="1"/>
          </p:cNvSpPr>
          <p:nvPr/>
        </p:nvSpPr>
        <p:spPr bwMode="auto">
          <a:xfrm flipV="1">
            <a:off x="4267200" y="3181244"/>
            <a:ext cx="2895600" cy="15433"/>
          </a:xfrm>
          <a:prstGeom prst="line">
            <a:avLst/>
          </a:prstGeom>
          <a:noFill/>
          <a:ln w="38100">
            <a:solidFill>
              <a:srgbClr val="FF0000"/>
            </a:solidFill>
            <a:round/>
            <a:headEnd/>
            <a:tailEnd type="triangle" w="lg" len="lg"/>
          </a:ln>
          <a:extLst>
            <a:ext uri="{909E8E84-426E-40DD-AFC4-6F175D3DCCD1}">
              <a14:hiddenFill xmlns:a14="http://schemas.microsoft.com/office/drawing/2010/main">
                <a:noFill/>
              </a14:hiddenFill>
            </a:ext>
          </a:extLst>
        </p:spPr>
        <p:txBody>
          <a:bodyPr lIns="146304" tIns="73152" rIns="146304" bIns="73152"/>
          <a:lstStyle/>
          <a:p>
            <a:pPr algn="ctr">
              <a:lnSpc>
                <a:spcPct val="110000"/>
              </a:lnSpc>
            </a:pPr>
            <a:endParaRPr lang="en-US" sz="2200" b="1">
              <a:solidFill>
                <a:srgbClr val="000000"/>
              </a:solidFill>
              <a:latin typeface="Tahoma" pitchFamily="34" charset="0"/>
            </a:endParaRPr>
          </a:p>
        </p:txBody>
      </p:sp>
    </p:spTree>
    <p:extLst>
      <p:ext uri="{BB962C8B-B14F-4D97-AF65-F5344CB8AC3E}">
        <p14:creationId xmlns:p14="http://schemas.microsoft.com/office/powerpoint/2010/main" val="3821886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8</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1ED3A77-EC22-42A8-B9FA-65E2D1E14490}">
  <ds:schemaRefs>
    <ds:schemaRef ds:uri="http://purl.org/dc/elements/1.1/"/>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http://purl.org/dc/dcmitype/"/>
    <ds:schemaRef ds:uri="http://purl.org/dc/terms/"/>
  </ds:schemaRefs>
</ds:datastoreItem>
</file>

<file path=customXml/itemProps3.xml><?xml version="1.0" encoding="utf-8"?>
<ds:datastoreItem xmlns:ds="http://schemas.openxmlformats.org/officeDocument/2006/customXml" ds:itemID="{0127B2B6-3BB8-45EC-A268-0B46DBCC2C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24435</TotalTime>
  <Words>1318</Words>
  <Application>Microsoft Office PowerPoint</Application>
  <PresentationFormat>Custom</PresentationFormat>
  <Paragraphs>46</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FinalPowerpoint</vt:lpstr>
      <vt:lpstr>Visio</vt:lpstr>
      <vt:lpstr>Aliasing and Anti-aliasing Filters TIPL 4304  TI Precision Labs – ADCs</vt:lpstr>
      <vt:lpstr>Aliasing: Time Domain vs. Frequency Domain</vt:lpstr>
      <vt:lpstr>Nyquist Theorem, Sampling Frequency = 1Msps</vt:lpstr>
      <vt:lpstr>Eliminate redundant information</vt:lpstr>
      <vt:lpstr>Anti-aliasing filter (fs = 1Msps)</vt:lpstr>
      <vt:lpstr>SAR Anti-aliasing Filter Design</vt:lpstr>
      <vt:lpstr>What’s the “Charge Bucket” for? </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644</cp:revision>
  <cp:lastPrinted>2016-09-19T19:37:47Z</cp:lastPrinted>
  <dcterms:created xsi:type="dcterms:W3CDTF">2014-01-16T17:03:53Z</dcterms:created>
  <dcterms:modified xsi:type="dcterms:W3CDTF">2017-06-09T21:50:05Z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